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256" r:id="rId3"/>
    <p:sldId id="257" r:id="rId4"/>
    <p:sldId id="259" r:id="rId5"/>
    <p:sldId id="262" r:id="rId6"/>
    <p:sldId id="260" r:id="rId7"/>
    <p:sldId id="270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85"/>
    <a:srgbClr val="416E70"/>
    <a:srgbClr val="6B786A"/>
    <a:srgbClr val="3B6D00"/>
    <a:srgbClr val="657E84"/>
    <a:srgbClr val="3C846D"/>
    <a:srgbClr val="138460"/>
    <a:srgbClr val="408480"/>
    <a:srgbClr val="628465"/>
    <a:srgbClr val="4E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5"/>
    <p:restoredTop sz="94662"/>
  </p:normalViewPr>
  <p:slideViewPr>
    <p:cSldViewPr>
      <p:cViewPr>
        <p:scale>
          <a:sx n="100" d="100"/>
          <a:sy n="100" d="100"/>
        </p:scale>
        <p:origin x="177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5BE45C-E255-8541-B842-215AA92DEDFB}" type="doc">
      <dgm:prSet loTypeId="urn:microsoft.com/office/officeart/2005/8/layout/lProcess3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EB73BA5-5019-934A-9002-B304487D29C0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Business services</a:t>
          </a:r>
          <a:endParaRPr lang="en-US" dirty="0"/>
        </a:p>
      </dgm:t>
    </dgm:pt>
    <dgm:pt modelId="{9A6B70B5-6370-1845-ACAD-77144A2D4446}" type="parTrans" cxnId="{402546BB-1E00-824D-9D67-75404ADC70C5}">
      <dgm:prSet/>
      <dgm:spPr/>
      <dgm:t>
        <a:bodyPr/>
        <a:lstStyle/>
        <a:p>
          <a:endParaRPr lang="en-US"/>
        </a:p>
      </dgm:t>
    </dgm:pt>
    <dgm:pt modelId="{C48465F3-9593-4848-8D56-B3B1A4492004}" type="sibTrans" cxnId="{402546BB-1E00-824D-9D67-75404ADC70C5}">
      <dgm:prSet/>
      <dgm:spPr/>
      <dgm:t>
        <a:bodyPr/>
        <a:lstStyle/>
        <a:p>
          <a:endParaRPr lang="en-US"/>
        </a:p>
      </dgm:t>
    </dgm:pt>
    <dgm:pt modelId="{EB20B25F-2042-1F46-AFDF-5155A73D1FCB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Consumer products and services</a:t>
          </a:r>
          <a:endParaRPr lang="en-US" dirty="0"/>
        </a:p>
      </dgm:t>
    </dgm:pt>
    <dgm:pt modelId="{089671FA-B16F-BF4F-8831-1E1BB8F2C026}" type="parTrans" cxnId="{E156B9C4-CBBC-0B40-A241-6A4E5378D884}">
      <dgm:prSet/>
      <dgm:spPr/>
      <dgm:t>
        <a:bodyPr/>
        <a:lstStyle/>
        <a:p>
          <a:endParaRPr lang="en-US"/>
        </a:p>
      </dgm:t>
    </dgm:pt>
    <dgm:pt modelId="{2677FD4B-1F8C-ED4A-B224-0277BC32E660}" type="sibTrans" cxnId="{E156B9C4-CBBC-0B40-A241-6A4E5378D884}">
      <dgm:prSet/>
      <dgm:spPr/>
      <dgm:t>
        <a:bodyPr/>
        <a:lstStyle/>
        <a:p>
          <a:endParaRPr lang="en-US"/>
        </a:p>
      </dgm:t>
    </dgm:pt>
    <dgm:pt modelId="{99FA4170-3D10-5548-A146-7A31967620F2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Financial Services</a:t>
          </a:r>
          <a:endParaRPr lang="en-US" dirty="0"/>
        </a:p>
      </dgm:t>
    </dgm:pt>
    <dgm:pt modelId="{0CDE47A9-E3ED-504D-95CC-84DC2DF99E98}" type="parTrans" cxnId="{8984B291-8B0A-C24C-93B2-A336053A6EAD}">
      <dgm:prSet/>
      <dgm:spPr/>
      <dgm:t>
        <a:bodyPr/>
        <a:lstStyle/>
        <a:p>
          <a:endParaRPr lang="en-US"/>
        </a:p>
      </dgm:t>
    </dgm:pt>
    <dgm:pt modelId="{6DDCBD18-1DB0-B444-BDA6-91B2D3CF9789}" type="sibTrans" cxnId="{8984B291-8B0A-C24C-93B2-A336053A6EAD}">
      <dgm:prSet/>
      <dgm:spPr/>
      <dgm:t>
        <a:bodyPr/>
        <a:lstStyle/>
        <a:p>
          <a:endParaRPr lang="en-US"/>
        </a:p>
      </dgm:t>
    </dgm:pt>
    <dgm:pt modelId="{B2BC8D7F-8CF2-0347-BF7F-0B2C515C4F50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Technology</a:t>
          </a:r>
          <a:endParaRPr lang="en-US" dirty="0"/>
        </a:p>
      </dgm:t>
    </dgm:pt>
    <dgm:pt modelId="{11C0B979-D1FC-CF45-8B50-630E6EAA1648}" type="parTrans" cxnId="{EE61B892-F3CB-6347-968C-361C5590F6BF}">
      <dgm:prSet/>
      <dgm:spPr/>
      <dgm:t>
        <a:bodyPr/>
        <a:lstStyle/>
        <a:p>
          <a:endParaRPr lang="en-US"/>
        </a:p>
      </dgm:t>
    </dgm:pt>
    <dgm:pt modelId="{4C12C57C-EE19-5044-9CB0-1C8E5329EA86}" type="sibTrans" cxnId="{EE61B892-F3CB-6347-968C-361C5590F6BF}">
      <dgm:prSet/>
      <dgm:spPr/>
      <dgm:t>
        <a:bodyPr/>
        <a:lstStyle/>
        <a:p>
          <a:endParaRPr lang="en-US"/>
        </a:p>
      </dgm:t>
    </dgm:pt>
    <dgm:pt modelId="{4C3D710A-D275-7A4B-8B3A-5E876FD24536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Industrial Products</a:t>
          </a:r>
          <a:endParaRPr lang="en-US" dirty="0"/>
        </a:p>
      </dgm:t>
    </dgm:pt>
    <dgm:pt modelId="{2BAB4D1B-3DA2-3D47-95BC-CB0310F5E5DC}" type="parTrans" cxnId="{73DC6B38-29FE-7849-88BE-CF86928F3408}">
      <dgm:prSet/>
      <dgm:spPr/>
      <dgm:t>
        <a:bodyPr/>
        <a:lstStyle/>
        <a:p>
          <a:endParaRPr lang="en-US"/>
        </a:p>
      </dgm:t>
    </dgm:pt>
    <dgm:pt modelId="{2C79C066-3472-C640-8B7F-81C4DDFD61FF}" type="sibTrans" cxnId="{73DC6B38-29FE-7849-88BE-CF86928F3408}">
      <dgm:prSet/>
      <dgm:spPr/>
      <dgm:t>
        <a:bodyPr/>
        <a:lstStyle/>
        <a:p>
          <a:endParaRPr lang="en-US"/>
        </a:p>
      </dgm:t>
    </dgm:pt>
    <dgm:pt modelId="{23729A1D-336A-4E44-B1C8-19110EA8F0FB}">
      <dgm:prSet/>
      <dgm:spPr>
        <a:solidFill>
          <a:srgbClr val="095957"/>
        </a:solidFill>
      </dgm:spPr>
      <dgm:t>
        <a:bodyPr/>
        <a:lstStyle/>
        <a:p>
          <a:pPr rtl="0"/>
          <a:r>
            <a:rPr lang="en-US" dirty="0" smtClean="0"/>
            <a:t>Professional services</a:t>
          </a:r>
          <a:endParaRPr lang="en-US" dirty="0"/>
        </a:p>
      </dgm:t>
    </dgm:pt>
    <dgm:pt modelId="{76FE5589-1E54-DC4E-8030-A40FEEF746EE}" type="parTrans" cxnId="{CBBB498F-00FF-8047-9EE6-F3FF8A1D735A}">
      <dgm:prSet/>
      <dgm:spPr/>
      <dgm:t>
        <a:bodyPr/>
        <a:lstStyle/>
        <a:p>
          <a:endParaRPr lang="en-US"/>
        </a:p>
      </dgm:t>
    </dgm:pt>
    <dgm:pt modelId="{665C29F9-C6CE-8F4D-A0F9-B41041BD6921}" type="sibTrans" cxnId="{CBBB498F-00FF-8047-9EE6-F3FF8A1D735A}">
      <dgm:prSet/>
      <dgm:spPr/>
      <dgm:t>
        <a:bodyPr/>
        <a:lstStyle/>
        <a:p>
          <a:endParaRPr lang="en-US"/>
        </a:p>
      </dgm:t>
    </dgm:pt>
    <dgm:pt modelId="{414F9A29-9E1E-F548-B43B-A482F2D703BB}" type="pres">
      <dgm:prSet presAssocID="{735BE45C-E255-8541-B842-215AA92DEDF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322493F-70FD-3545-8805-83DF685913CB}" type="pres">
      <dgm:prSet presAssocID="{4EB73BA5-5019-934A-9002-B304487D29C0}" presName="horFlow" presStyleCnt="0"/>
      <dgm:spPr/>
    </dgm:pt>
    <dgm:pt modelId="{E5BB5801-C4D5-2043-968A-F80CE95A83AF}" type="pres">
      <dgm:prSet presAssocID="{4EB73BA5-5019-934A-9002-B304487D29C0}" presName="bigChev" presStyleLbl="node1" presStyleIdx="0" presStyleCnt="6"/>
      <dgm:spPr/>
      <dgm:t>
        <a:bodyPr/>
        <a:lstStyle/>
        <a:p>
          <a:endParaRPr lang="en-US"/>
        </a:p>
      </dgm:t>
    </dgm:pt>
    <dgm:pt modelId="{1643C60A-6D2B-5F45-9AB7-FFFE81650CA3}" type="pres">
      <dgm:prSet presAssocID="{4EB73BA5-5019-934A-9002-B304487D29C0}" presName="vSp" presStyleCnt="0"/>
      <dgm:spPr/>
    </dgm:pt>
    <dgm:pt modelId="{832FA07A-5B2E-9D44-918C-513BA6EB50AE}" type="pres">
      <dgm:prSet presAssocID="{EB20B25F-2042-1F46-AFDF-5155A73D1FCB}" presName="horFlow" presStyleCnt="0"/>
      <dgm:spPr/>
    </dgm:pt>
    <dgm:pt modelId="{2555817B-06B4-4B4C-A13B-329A5661618B}" type="pres">
      <dgm:prSet presAssocID="{EB20B25F-2042-1F46-AFDF-5155A73D1FCB}" presName="bigChev" presStyleLbl="node1" presStyleIdx="1" presStyleCnt="6"/>
      <dgm:spPr/>
      <dgm:t>
        <a:bodyPr/>
        <a:lstStyle/>
        <a:p>
          <a:endParaRPr lang="en-US"/>
        </a:p>
      </dgm:t>
    </dgm:pt>
    <dgm:pt modelId="{8B883030-E8DC-CD42-8DBD-F04C54018AC1}" type="pres">
      <dgm:prSet presAssocID="{EB20B25F-2042-1F46-AFDF-5155A73D1FCB}" presName="vSp" presStyleCnt="0"/>
      <dgm:spPr/>
    </dgm:pt>
    <dgm:pt modelId="{412DFC73-003C-844E-BBD6-1EC0F063CF68}" type="pres">
      <dgm:prSet presAssocID="{99FA4170-3D10-5548-A146-7A31967620F2}" presName="horFlow" presStyleCnt="0"/>
      <dgm:spPr/>
    </dgm:pt>
    <dgm:pt modelId="{5CD7FF26-0638-CF46-BBFF-2EB2B6E47B3B}" type="pres">
      <dgm:prSet presAssocID="{99FA4170-3D10-5548-A146-7A31967620F2}" presName="bigChev" presStyleLbl="node1" presStyleIdx="2" presStyleCnt="6"/>
      <dgm:spPr/>
      <dgm:t>
        <a:bodyPr/>
        <a:lstStyle/>
        <a:p>
          <a:endParaRPr lang="en-US"/>
        </a:p>
      </dgm:t>
    </dgm:pt>
    <dgm:pt modelId="{4CE46167-507C-4541-B9B1-5890F4C8DD77}" type="pres">
      <dgm:prSet presAssocID="{99FA4170-3D10-5548-A146-7A31967620F2}" presName="vSp" presStyleCnt="0"/>
      <dgm:spPr/>
    </dgm:pt>
    <dgm:pt modelId="{86D545ED-260D-E348-B624-83C854969761}" type="pres">
      <dgm:prSet presAssocID="{B2BC8D7F-8CF2-0347-BF7F-0B2C515C4F50}" presName="horFlow" presStyleCnt="0"/>
      <dgm:spPr/>
    </dgm:pt>
    <dgm:pt modelId="{42FCF37C-9D1C-2D4B-B759-26D3911721C1}" type="pres">
      <dgm:prSet presAssocID="{B2BC8D7F-8CF2-0347-BF7F-0B2C515C4F50}" presName="bigChev" presStyleLbl="node1" presStyleIdx="3" presStyleCnt="6"/>
      <dgm:spPr/>
      <dgm:t>
        <a:bodyPr/>
        <a:lstStyle/>
        <a:p>
          <a:endParaRPr lang="en-US"/>
        </a:p>
      </dgm:t>
    </dgm:pt>
    <dgm:pt modelId="{2A0A020B-DBCC-6046-B293-6F075F5150E9}" type="pres">
      <dgm:prSet presAssocID="{B2BC8D7F-8CF2-0347-BF7F-0B2C515C4F50}" presName="vSp" presStyleCnt="0"/>
      <dgm:spPr/>
    </dgm:pt>
    <dgm:pt modelId="{ADF8E763-8E4A-5D4E-9026-4747295646DD}" type="pres">
      <dgm:prSet presAssocID="{4C3D710A-D275-7A4B-8B3A-5E876FD24536}" presName="horFlow" presStyleCnt="0"/>
      <dgm:spPr/>
    </dgm:pt>
    <dgm:pt modelId="{1E709491-624B-5742-837F-CE67BF74290D}" type="pres">
      <dgm:prSet presAssocID="{4C3D710A-D275-7A4B-8B3A-5E876FD24536}" presName="bigChev" presStyleLbl="node1" presStyleIdx="4" presStyleCnt="6"/>
      <dgm:spPr/>
      <dgm:t>
        <a:bodyPr/>
        <a:lstStyle/>
        <a:p>
          <a:endParaRPr lang="en-US"/>
        </a:p>
      </dgm:t>
    </dgm:pt>
    <dgm:pt modelId="{A5D4C50C-2052-834B-9616-742A99A4DDFA}" type="pres">
      <dgm:prSet presAssocID="{4C3D710A-D275-7A4B-8B3A-5E876FD24536}" presName="vSp" presStyleCnt="0"/>
      <dgm:spPr/>
    </dgm:pt>
    <dgm:pt modelId="{468E1722-4DA2-064E-982E-76E4D31DEFF7}" type="pres">
      <dgm:prSet presAssocID="{23729A1D-336A-4E44-B1C8-19110EA8F0FB}" presName="horFlow" presStyleCnt="0"/>
      <dgm:spPr/>
    </dgm:pt>
    <dgm:pt modelId="{A589A1F7-180D-DF46-8002-AC3E484C71CE}" type="pres">
      <dgm:prSet presAssocID="{23729A1D-336A-4E44-B1C8-19110EA8F0FB}" presName="bigChev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8CDC3559-3A5C-C34D-A6C2-6A871452A857}" type="presOf" srcId="{EB20B25F-2042-1F46-AFDF-5155A73D1FCB}" destId="{2555817B-06B4-4B4C-A13B-329A5661618B}" srcOrd="0" destOrd="0" presId="urn:microsoft.com/office/officeart/2005/8/layout/lProcess3"/>
    <dgm:cxn modelId="{488B737A-4532-9540-AEAC-4914CBB5C6E6}" type="presOf" srcId="{4C3D710A-D275-7A4B-8B3A-5E876FD24536}" destId="{1E709491-624B-5742-837F-CE67BF74290D}" srcOrd="0" destOrd="0" presId="urn:microsoft.com/office/officeart/2005/8/layout/lProcess3"/>
    <dgm:cxn modelId="{E156B9C4-CBBC-0B40-A241-6A4E5378D884}" srcId="{735BE45C-E255-8541-B842-215AA92DEDFB}" destId="{EB20B25F-2042-1F46-AFDF-5155A73D1FCB}" srcOrd="1" destOrd="0" parTransId="{089671FA-B16F-BF4F-8831-1E1BB8F2C026}" sibTransId="{2677FD4B-1F8C-ED4A-B224-0277BC32E660}"/>
    <dgm:cxn modelId="{FD193BD2-5DE9-214F-ACC0-B78918AB4B41}" type="presOf" srcId="{735BE45C-E255-8541-B842-215AA92DEDFB}" destId="{414F9A29-9E1E-F548-B43B-A482F2D703BB}" srcOrd="0" destOrd="0" presId="urn:microsoft.com/office/officeart/2005/8/layout/lProcess3"/>
    <dgm:cxn modelId="{73DC6B38-29FE-7849-88BE-CF86928F3408}" srcId="{735BE45C-E255-8541-B842-215AA92DEDFB}" destId="{4C3D710A-D275-7A4B-8B3A-5E876FD24536}" srcOrd="4" destOrd="0" parTransId="{2BAB4D1B-3DA2-3D47-95BC-CB0310F5E5DC}" sibTransId="{2C79C066-3472-C640-8B7F-81C4DDFD61FF}"/>
    <dgm:cxn modelId="{CBBB498F-00FF-8047-9EE6-F3FF8A1D735A}" srcId="{735BE45C-E255-8541-B842-215AA92DEDFB}" destId="{23729A1D-336A-4E44-B1C8-19110EA8F0FB}" srcOrd="5" destOrd="0" parTransId="{76FE5589-1E54-DC4E-8030-A40FEEF746EE}" sibTransId="{665C29F9-C6CE-8F4D-A0F9-B41041BD6921}"/>
    <dgm:cxn modelId="{EE61B892-F3CB-6347-968C-361C5590F6BF}" srcId="{735BE45C-E255-8541-B842-215AA92DEDFB}" destId="{B2BC8D7F-8CF2-0347-BF7F-0B2C515C4F50}" srcOrd="3" destOrd="0" parTransId="{11C0B979-D1FC-CF45-8B50-630E6EAA1648}" sibTransId="{4C12C57C-EE19-5044-9CB0-1C8E5329EA86}"/>
    <dgm:cxn modelId="{A18ACC08-1CF8-D944-AAA4-39A17EDC11D9}" type="presOf" srcId="{23729A1D-336A-4E44-B1C8-19110EA8F0FB}" destId="{A589A1F7-180D-DF46-8002-AC3E484C71CE}" srcOrd="0" destOrd="0" presId="urn:microsoft.com/office/officeart/2005/8/layout/lProcess3"/>
    <dgm:cxn modelId="{59451096-E3EF-2246-BED6-9626F7419590}" type="presOf" srcId="{B2BC8D7F-8CF2-0347-BF7F-0B2C515C4F50}" destId="{42FCF37C-9D1C-2D4B-B759-26D3911721C1}" srcOrd="0" destOrd="0" presId="urn:microsoft.com/office/officeart/2005/8/layout/lProcess3"/>
    <dgm:cxn modelId="{402546BB-1E00-824D-9D67-75404ADC70C5}" srcId="{735BE45C-E255-8541-B842-215AA92DEDFB}" destId="{4EB73BA5-5019-934A-9002-B304487D29C0}" srcOrd="0" destOrd="0" parTransId="{9A6B70B5-6370-1845-ACAD-77144A2D4446}" sibTransId="{C48465F3-9593-4848-8D56-B3B1A4492004}"/>
    <dgm:cxn modelId="{70A59B3D-4028-3945-A950-B5A2F32CFAF8}" type="presOf" srcId="{4EB73BA5-5019-934A-9002-B304487D29C0}" destId="{E5BB5801-C4D5-2043-968A-F80CE95A83AF}" srcOrd="0" destOrd="0" presId="urn:microsoft.com/office/officeart/2005/8/layout/lProcess3"/>
    <dgm:cxn modelId="{06D5555C-90ED-E34C-BFF6-18FE9BD3E739}" type="presOf" srcId="{99FA4170-3D10-5548-A146-7A31967620F2}" destId="{5CD7FF26-0638-CF46-BBFF-2EB2B6E47B3B}" srcOrd="0" destOrd="0" presId="urn:microsoft.com/office/officeart/2005/8/layout/lProcess3"/>
    <dgm:cxn modelId="{8984B291-8B0A-C24C-93B2-A336053A6EAD}" srcId="{735BE45C-E255-8541-B842-215AA92DEDFB}" destId="{99FA4170-3D10-5548-A146-7A31967620F2}" srcOrd="2" destOrd="0" parTransId="{0CDE47A9-E3ED-504D-95CC-84DC2DF99E98}" sibTransId="{6DDCBD18-1DB0-B444-BDA6-91B2D3CF9789}"/>
    <dgm:cxn modelId="{9BDDDFED-E1E9-5A40-B942-A1CDE82D95B0}" type="presParOf" srcId="{414F9A29-9E1E-F548-B43B-A482F2D703BB}" destId="{F322493F-70FD-3545-8805-83DF685913CB}" srcOrd="0" destOrd="0" presId="urn:microsoft.com/office/officeart/2005/8/layout/lProcess3"/>
    <dgm:cxn modelId="{AC018DD6-394A-C146-B3FE-EACBFD884885}" type="presParOf" srcId="{F322493F-70FD-3545-8805-83DF685913CB}" destId="{E5BB5801-C4D5-2043-968A-F80CE95A83AF}" srcOrd="0" destOrd="0" presId="urn:microsoft.com/office/officeart/2005/8/layout/lProcess3"/>
    <dgm:cxn modelId="{DEACC0D6-D2B1-B047-81AF-41237C5F5112}" type="presParOf" srcId="{414F9A29-9E1E-F548-B43B-A482F2D703BB}" destId="{1643C60A-6D2B-5F45-9AB7-FFFE81650CA3}" srcOrd="1" destOrd="0" presId="urn:microsoft.com/office/officeart/2005/8/layout/lProcess3"/>
    <dgm:cxn modelId="{C2B2757A-D578-074B-B7A7-EC6637C20353}" type="presParOf" srcId="{414F9A29-9E1E-F548-B43B-A482F2D703BB}" destId="{832FA07A-5B2E-9D44-918C-513BA6EB50AE}" srcOrd="2" destOrd="0" presId="urn:microsoft.com/office/officeart/2005/8/layout/lProcess3"/>
    <dgm:cxn modelId="{34020AED-2E19-814F-A793-795420883A04}" type="presParOf" srcId="{832FA07A-5B2E-9D44-918C-513BA6EB50AE}" destId="{2555817B-06B4-4B4C-A13B-329A5661618B}" srcOrd="0" destOrd="0" presId="urn:microsoft.com/office/officeart/2005/8/layout/lProcess3"/>
    <dgm:cxn modelId="{BB35EE15-6371-A643-8416-62892B50D4D5}" type="presParOf" srcId="{414F9A29-9E1E-F548-B43B-A482F2D703BB}" destId="{8B883030-E8DC-CD42-8DBD-F04C54018AC1}" srcOrd="3" destOrd="0" presId="urn:microsoft.com/office/officeart/2005/8/layout/lProcess3"/>
    <dgm:cxn modelId="{A7098849-F38D-CB4E-A261-D44353029686}" type="presParOf" srcId="{414F9A29-9E1E-F548-B43B-A482F2D703BB}" destId="{412DFC73-003C-844E-BBD6-1EC0F063CF68}" srcOrd="4" destOrd="0" presId="urn:microsoft.com/office/officeart/2005/8/layout/lProcess3"/>
    <dgm:cxn modelId="{10FD47AF-A39A-184C-A1CB-CADB9025F324}" type="presParOf" srcId="{412DFC73-003C-844E-BBD6-1EC0F063CF68}" destId="{5CD7FF26-0638-CF46-BBFF-2EB2B6E47B3B}" srcOrd="0" destOrd="0" presId="urn:microsoft.com/office/officeart/2005/8/layout/lProcess3"/>
    <dgm:cxn modelId="{95605A1A-114D-1D48-AD84-99AE79603F91}" type="presParOf" srcId="{414F9A29-9E1E-F548-B43B-A482F2D703BB}" destId="{4CE46167-507C-4541-B9B1-5890F4C8DD77}" srcOrd="5" destOrd="0" presId="urn:microsoft.com/office/officeart/2005/8/layout/lProcess3"/>
    <dgm:cxn modelId="{F83C7735-7AE1-1E47-870A-37473F9AB55D}" type="presParOf" srcId="{414F9A29-9E1E-F548-B43B-A482F2D703BB}" destId="{86D545ED-260D-E348-B624-83C854969761}" srcOrd="6" destOrd="0" presId="urn:microsoft.com/office/officeart/2005/8/layout/lProcess3"/>
    <dgm:cxn modelId="{95BA3B19-BCCB-E742-AF1B-52894B5859B1}" type="presParOf" srcId="{86D545ED-260D-E348-B624-83C854969761}" destId="{42FCF37C-9D1C-2D4B-B759-26D3911721C1}" srcOrd="0" destOrd="0" presId="urn:microsoft.com/office/officeart/2005/8/layout/lProcess3"/>
    <dgm:cxn modelId="{F8443B6C-D5AC-1B4D-83A5-2A8DD2442D66}" type="presParOf" srcId="{414F9A29-9E1E-F548-B43B-A482F2D703BB}" destId="{2A0A020B-DBCC-6046-B293-6F075F5150E9}" srcOrd="7" destOrd="0" presId="urn:microsoft.com/office/officeart/2005/8/layout/lProcess3"/>
    <dgm:cxn modelId="{F9472257-4F77-6143-B1BE-C68B7C7E8759}" type="presParOf" srcId="{414F9A29-9E1E-F548-B43B-A482F2D703BB}" destId="{ADF8E763-8E4A-5D4E-9026-4747295646DD}" srcOrd="8" destOrd="0" presId="urn:microsoft.com/office/officeart/2005/8/layout/lProcess3"/>
    <dgm:cxn modelId="{1BFD6F2B-1693-E842-AC66-537BAA94A00D}" type="presParOf" srcId="{ADF8E763-8E4A-5D4E-9026-4747295646DD}" destId="{1E709491-624B-5742-837F-CE67BF74290D}" srcOrd="0" destOrd="0" presId="urn:microsoft.com/office/officeart/2005/8/layout/lProcess3"/>
    <dgm:cxn modelId="{774B5152-105F-1E40-BC89-3559C13DDB4B}" type="presParOf" srcId="{414F9A29-9E1E-F548-B43B-A482F2D703BB}" destId="{A5D4C50C-2052-834B-9616-742A99A4DDFA}" srcOrd="9" destOrd="0" presId="urn:microsoft.com/office/officeart/2005/8/layout/lProcess3"/>
    <dgm:cxn modelId="{E25C48D1-DD96-7C47-B284-9CA2E74164B4}" type="presParOf" srcId="{414F9A29-9E1E-F548-B43B-A482F2D703BB}" destId="{468E1722-4DA2-064E-982E-76E4D31DEFF7}" srcOrd="10" destOrd="0" presId="urn:microsoft.com/office/officeart/2005/8/layout/lProcess3"/>
    <dgm:cxn modelId="{6C87D0A4-0B86-5E4C-8A4D-886D3363C8A7}" type="presParOf" srcId="{468E1722-4DA2-064E-982E-76E4D31DEFF7}" destId="{A589A1F7-180D-DF46-8002-AC3E484C71CE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9A1770-BFC2-F349-9FE0-36BA23BE010A}" type="doc">
      <dgm:prSet loTypeId="urn:microsoft.com/office/officeart/2005/8/layout/hList6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4D993C6-0558-7449-8DD8-F1E9D3CDF906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Advisory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232F0019-A9A0-EA41-A1CF-DFF34105D0DF}" type="parTrans" cxnId="{ABF84531-65FE-D845-A453-FF93558C14D5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0F936DB6-A222-4C44-B600-6E3ECBE71E80}" type="sibTrans" cxnId="{ABF84531-65FE-D845-A453-FF93558C14D5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79D6F197-F342-4C42-AA46-EC9CADE7A0A1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Board Positions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B460110-8C4D-ED42-B200-039CBD9C3FE8}" type="parTrans" cxnId="{AACFBD37-9843-7348-9AB1-BA88D91D798D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4C94C845-7878-A74E-ACAC-81CF6839F38D}" type="sibTrans" cxnId="{AACFBD37-9843-7348-9AB1-BA88D91D798D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7DE5F54A-908A-B14E-BA3F-580D68920CFE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Retained  relationships- Coaching and planned check ins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047C4A6-A80E-FE4A-B68F-463A341DBC66}" type="parTrans" cxnId="{82F90D3E-EC76-5240-9F34-D686AE764327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2B4DB6AC-8B13-7045-9379-4FF5B1CC5CBF}" type="sibTrans" cxnId="{82F90D3E-EC76-5240-9F34-D686AE764327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6FE87A93-2608-5D46-87CA-87C6B8777D0E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2000" dirty="0" smtClean="0">
              <a:latin typeface="Times New Roman" charset="0"/>
              <a:ea typeface="Times New Roman" charset="0"/>
              <a:cs typeface="Times New Roman" charset="0"/>
            </a:rPr>
            <a:t>Consulting</a:t>
          </a:r>
          <a:endParaRPr lang="en-US" sz="20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401FE27C-9091-B04A-9859-9803E0E0F05C}" type="parTrans" cxnId="{F8203C35-E24E-1E4D-A5BC-8C349604EFF5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7FCD9BB3-372F-7243-9064-C40007F80620}" type="sibTrans" cxnId="{F8203C35-E24E-1E4D-A5BC-8C349604EFF5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C306B5F2-9424-6241-992C-C9923EFFCCA4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Project  oriented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1EA4AEEE-1847-9B4C-8186-CC2F8E6648DE}" type="parTrans" cxnId="{CA2D918D-5735-DA4C-A35E-67AF4C40329E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6113104E-E977-9F48-B74B-F78D6238C7B9}" type="sibTrans" cxnId="{CA2D918D-5735-DA4C-A35E-67AF4C40329E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53372D8B-5D06-C946-B1E6-443F8B024E16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2000" dirty="0" smtClean="0">
              <a:latin typeface="Times New Roman" charset="0"/>
              <a:ea typeface="Times New Roman" charset="0"/>
              <a:cs typeface="Times New Roman" charset="0"/>
            </a:rPr>
            <a:t>Interim Leadership</a:t>
          </a:r>
          <a:endParaRPr lang="en-US" sz="20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347D112D-380D-F74C-9140-74E690B112C8}" type="parTrans" cxnId="{4ABA71B6-004D-2F44-8B79-795C7C3E814E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DFA179C6-20C0-5249-AE6E-86BCE5B0B3D8}" type="sibTrans" cxnId="{4ABA71B6-004D-2F44-8B79-795C7C3E814E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5868D20E-5EC0-6149-BC8E-2129F796C087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C- level replacement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26C38CFA-88A6-6F42-A76F-8ADA03D3A8F6}" type="parTrans" cxnId="{4438FFF6-ED13-8543-A297-4D7948B999C4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12452B1A-5D0F-424F-A189-F3EF8CE8839F}" type="sibTrans" cxnId="{4438FFF6-ED13-8543-A297-4D7948B999C4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BB76379F-2749-054C-8A7A-C43E373AE095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Situational positions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ED93DB80-4B19-5548-BD82-101E253B7A94}" type="parTrans" cxnId="{C0637A75-9727-B440-BA4D-6D5CA79AA2C0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ADCB5591-B653-DD48-A2F0-E387F605223F}" type="sibTrans" cxnId="{C0637A75-9727-B440-BA4D-6D5CA79AA2C0}">
      <dgm:prSet/>
      <dgm:spPr/>
      <dgm:t>
        <a:bodyPr/>
        <a:lstStyle/>
        <a:p>
          <a:endParaRPr lang="en-US">
            <a:latin typeface="Times New Roman" charset="0"/>
            <a:ea typeface="Times New Roman" charset="0"/>
            <a:cs typeface="Times New Roman" charset="0"/>
          </a:endParaRPr>
        </a:p>
      </dgm:t>
    </dgm:pt>
    <dgm:pt modelId="{50FCB5AE-961B-C943-A1F9-3F97B6F28F2A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Leadership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BAFF019B-3E17-1947-8A60-0798F8188830}" type="parTrans" cxnId="{78F9B884-CADB-FF46-9D5E-67B6A5277E6A}">
      <dgm:prSet/>
      <dgm:spPr/>
      <dgm:t>
        <a:bodyPr/>
        <a:lstStyle/>
        <a:p>
          <a:endParaRPr lang="en-US"/>
        </a:p>
      </dgm:t>
    </dgm:pt>
    <dgm:pt modelId="{3D6ED5E0-B825-5944-BA58-2AD8AE31E977}" type="sibTrans" cxnId="{78F9B884-CADB-FF46-9D5E-67B6A5277E6A}">
      <dgm:prSet/>
      <dgm:spPr/>
      <dgm:t>
        <a:bodyPr/>
        <a:lstStyle/>
        <a:p>
          <a:endParaRPr lang="en-US"/>
        </a:p>
      </dgm:t>
    </dgm:pt>
    <dgm:pt modelId="{0D5A3125-223B-A546-8084-FCDCC2EEA958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Support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0D115A5E-C6D1-3C41-B59E-46438A2230E5}" type="parTrans" cxnId="{9D7FE6DB-FE5D-AE40-87D8-A8BCA2E51C88}">
      <dgm:prSet/>
      <dgm:spPr/>
      <dgm:t>
        <a:bodyPr/>
        <a:lstStyle/>
        <a:p>
          <a:endParaRPr lang="en-US"/>
        </a:p>
      </dgm:t>
    </dgm:pt>
    <dgm:pt modelId="{8E199FD9-A8AF-2741-9857-1276C26A169F}" type="sibTrans" cxnId="{9D7FE6DB-FE5D-AE40-87D8-A8BCA2E51C88}">
      <dgm:prSet/>
      <dgm:spPr/>
      <dgm:t>
        <a:bodyPr/>
        <a:lstStyle/>
        <a:p>
          <a:endParaRPr lang="en-US"/>
        </a:p>
      </dgm:t>
    </dgm:pt>
    <dgm:pt modelId="{746AA128-2196-0F43-94ED-09A285E264F1}">
      <dgm:prSet phldrT="[Text]" custT="1"/>
      <dgm:spPr>
        <a:solidFill>
          <a:srgbClr val="8FAA85"/>
        </a:solidFill>
      </dgm:spPr>
      <dgm:t>
        <a:bodyPr/>
        <a:lstStyle/>
        <a:p>
          <a:r>
            <a:rPr lang="en-US" sz="1800" dirty="0" smtClean="0">
              <a:latin typeface="Times New Roman" charset="0"/>
              <a:ea typeface="Times New Roman" charset="0"/>
              <a:cs typeface="Times New Roman" charset="0"/>
            </a:rPr>
            <a:t>Design</a:t>
          </a:r>
          <a:endParaRPr lang="en-US" sz="1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2302D3B-28C8-F343-8572-E5AF5592D452}" type="parTrans" cxnId="{E86480C3-CED4-8F44-BF52-D8C2AD2A763C}">
      <dgm:prSet/>
      <dgm:spPr/>
      <dgm:t>
        <a:bodyPr/>
        <a:lstStyle/>
        <a:p>
          <a:endParaRPr lang="en-US"/>
        </a:p>
      </dgm:t>
    </dgm:pt>
    <dgm:pt modelId="{0E8A36A3-0834-904F-9C0F-9DE679BD9C22}" type="sibTrans" cxnId="{E86480C3-CED4-8F44-BF52-D8C2AD2A763C}">
      <dgm:prSet/>
      <dgm:spPr/>
      <dgm:t>
        <a:bodyPr/>
        <a:lstStyle/>
        <a:p>
          <a:endParaRPr lang="en-US"/>
        </a:p>
      </dgm:t>
    </dgm:pt>
    <dgm:pt modelId="{E800361C-E80A-E44F-B9F9-679DC16D9E8F}" type="pres">
      <dgm:prSet presAssocID="{F79A1770-BFC2-F349-9FE0-36BA23BE010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7EEB2E-CC11-0743-958F-066ACE91F2FB}" type="pres">
      <dgm:prSet presAssocID="{B4D993C6-0558-7449-8DD8-F1E9D3CDF90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A418C0-D693-9D45-9E41-9789D1F7D8E7}" type="pres">
      <dgm:prSet presAssocID="{0F936DB6-A222-4C44-B600-6E3ECBE71E80}" presName="sibTrans" presStyleCnt="0"/>
      <dgm:spPr/>
    </dgm:pt>
    <dgm:pt modelId="{82FD7877-5BD8-3349-868C-EF9D56C123F3}" type="pres">
      <dgm:prSet presAssocID="{6FE87A93-2608-5D46-87CA-87C6B8777D0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93E624-9E22-664C-93C2-77DE9F38D294}" type="pres">
      <dgm:prSet presAssocID="{7FCD9BB3-372F-7243-9064-C40007F80620}" presName="sibTrans" presStyleCnt="0"/>
      <dgm:spPr/>
    </dgm:pt>
    <dgm:pt modelId="{59103CCD-51D0-1B44-86C1-64625307D495}" type="pres">
      <dgm:prSet presAssocID="{53372D8B-5D06-C946-B1E6-443F8B024E16}" presName="node" presStyleLbl="node1" presStyleIdx="2" presStyleCnt="3" custLinFactNeighborX="-31486" custLinFactNeighborY="87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7FE6DB-FE5D-AE40-87D8-A8BCA2E51C88}" srcId="{6FE87A93-2608-5D46-87CA-87C6B8777D0E}" destId="{0D5A3125-223B-A546-8084-FCDCC2EEA958}" srcOrd="3" destOrd="0" parTransId="{0D115A5E-C6D1-3C41-B59E-46438A2230E5}" sibTransId="{8E199FD9-A8AF-2741-9857-1276C26A169F}"/>
    <dgm:cxn modelId="{AACFBD37-9843-7348-9AB1-BA88D91D798D}" srcId="{B4D993C6-0558-7449-8DD8-F1E9D3CDF906}" destId="{79D6F197-F342-4C42-AA46-EC9CADE7A0A1}" srcOrd="0" destOrd="0" parTransId="{DB460110-8C4D-ED42-B200-039CBD9C3FE8}" sibTransId="{4C94C845-7878-A74E-ACAC-81CF6839F38D}"/>
    <dgm:cxn modelId="{CA2D918D-5735-DA4C-A35E-67AF4C40329E}" srcId="{6FE87A93-2608-5D46-87CA-87C6B8777D0E}" destId="{C306B5F2-9424-6241-992C-C9923EFFCCA4}" srcOrd="0" destOrd="0" parTransId="{1EA4AEEE-1847-9B4C-8186-CC2F8E6648DE}" sibTransId="{6113104E-E977-9F48-B74B-F78D6238C7B9}"/>
    <dgm:cxn modelId="{5A616773-CEB8-084D-8DFF-300E31B27A3F}" type="presOf" srcId="{746AA128-2196-0F43-94ED-09A285E264F1}" destId="{82FD7877-5BD8-3349-868C-EF9D56C123F3}" srcOrd="0" destOrd="2" presId="urn:microsoft.com/office/officeart/2005/8/layout/hList6"/>
    <dgm:cxn modelId="{ABF84531-65FE-D845-A453-FF93558C14D5}" srcId="{F79A1770-BFC2-F349-9FE0-36BA23BE010A}" destId="{B4D993C6-0558-7449-8DD8-F1E9D3CDF906}" srcOrd="0" destOrd="0" parTransId="{232F0019-A9A0-EA41-A1CF-DFF34105D0DF}" sibTransId="{0F936DB6-A222-4C44-B600-6E3ECBE71E80}"/>
    <dgm:cxn modelId="{F8203C35-E24E-1E4D-A5BC-8C349604EFF5}" srcId="{F79A1770-BFC2-F349-9FE0-36BA23BE010A}" destId="{6FE87A93-2608-5D46-87CA-87C6B8777D0E}" srcOrd="1" destOrd="0" parTransId="{401FE27C-9091-B04A-9859-9803E0E0F05C}" sibTransId="{7FCD9BB3-372F-7243-9064-C40007F80620}"/>
    <dgm:cxn modelId="{78F9B884-CADB-FF46-9D5E-67B6A5277E6A}" srcId="{6FE87A93-2608-5D46-87CA-87C6B8777D0E}" destId="{50FCB5AE-961B-C943-A1F9-3F97B6F28F2A}" srcOrd="2" destOrd="0" parTransId="{BAFF019B-3E17-1947-8A60-0798F8188830}" sibTransId="{3D6ED5E0-B825-5944-BA58-2AD8AE31E977}"/>
    <dgm:cxn modelId="{D33A9B13-00E6-7447-95B2-2CB678ACA55D}" type="presOf" srcId="{5868D20E-5EC0-6149-BC8E-2129F796C087}" destId="{59103CCD-51D0-1B44-86C1-64625307D495}" srcOrd="0" destOrd="1" presId="urn:microsoft.com/office/officeart/2005/8/layout/hList6"/>
    <dgm:cxn modelId="{990FC0E9-E96F-D343-8FCA-80CE51F57C91}" type="presOf" srcId="{79D6F197-F342-4C42-AA46-EC9CADE7A0A1}" destId="{D57EEB2E-CC11-0743-958F-066ACE91F2FB}" srcOrd="0" destOrd="1" presId="urn:microsoft.com/office/officeart/2005/8/layout/hList6"/>
    <dgm:cxn modelId="{4438FFF6-ED13-8543-A297-4D7948B999C4}" srcId="{53372D8B-5D06-C946-B1E6-443F8B024E16}" destId="{5868D20E-5EC0-6149-BC8E-2129F796C087}" srcOrd="0" destOrd="0" parTransId="{26C38CFA-88A6-6F42-A76F-8ADA03D3A8F6}" sibTransId="{12452B1A-5D0F-424F-A189-F3EF8CE8839F}"/>
    <dgm:cxn modelId="{95039422-0CA3-2F4D-B8E9-59F03774C8F4}" type="presOf" srcId="{50FCB5AE-961B-C943-A1F9-3F97B6F28F2A}" destId="{82FD7877-5BD8-3349-868C-EF9D56C123F3}" srcOrd="0" destOrd="3" presId="urn:microsoft.com/office/officeart/2005/8/layout/hList6"/>
    <dgm:cxn modelId="{A0D976EF-327D-7041-98CB-3CA59B18FC3F}" type="presOf" srcId="{F79A1770-BFC2-F349-9FE0-36BA23BE010A}" destId="{E800361C-E80A-E44F-B9F9-679DC16D9E8F}" srcOrd="0" destOrd="0" presId="urn:microsoft.com/office/officeart/2005/8/layout/hList6"/>
    <dgm:cxn modelId="{3CDE4C42-E4C3-D84C-8503-B341C9015552}" type="presOf" srcId="{C306B5F2-9424-6241-992C-C9923EFFCCA4}" destId="{82FD7877-5BD8-3349-868C-EF9D56C123F3}" srcOrd="0" destOrd="1" presId="urn:microsoft.com/office/officeart/2005/8/layout/hList6"/>
    <dgm:cxn modelId="{4ABA71B6-004D-2F44-8B79-795C7C3E814E}" srcId="{F79A1770-BFC2-F349-9FE0-36BA23BE010A}" destId="{53372D8B-5D06-C946-B1E6-443F8B024E16}" srcOrd="2" destOrd="0" parTransId="{347D112D-380D-F74C-9140-74E690B112C8}" sibTransId="{DFA179C6-20C0-5249-AE6E-86BCE5B0B3D8}"/>
    <dgm:cxn modelId="{C0637A75-9727-B440-BA4D-6D5CA79AA2C0}" srcId="{53372D8B-5D06-C946-B1E6-443F8B024E16}" destId="{BB76379F-2749-054C-8A7A-C43E373AE095}" srcOrd="1" destOrd="0" parTransId="{ED93DB80-4B19-5548-BD82-101E253B7A94}" sibTransId="{ADCB5591-B653-DD48-A2F0-E387F605223F}"/>
    <dgm:cxn modelId="{6E50BFED-15D2-5A44-9C5F-EFC93AC262ED}" type="presOf" srcId="{7DE5F54A-908A-B14E-BA3F-580D68920CFE}" destId="{D57EEB2E-CC11-0743-958F-066ACE91F2FB}" srcOrd="0" destOrd="2" presId="urn:microsoft.com/office/officeart/2005/8/layout/hList6"/>
    <dgm:cxn modelId="{716B4E8E-A0E2-FE41-BC14-F4567782C9EF}" type="presOf" srcId="{BB76379F-2749-054C-8A7A-C43E373AE095}" destId="{59103CCD-51D0-1B44-86C1-64625307D495}" srcOrd="0" destOrd="2" presId="urn:microsoft.com/office/officeart/2005/8/layout/hList6"/>
    <dgm:cxn modelId="{869E2315-66FF-6A45-8DEB-733C66156B4D}" type="presOf" srcId="{53372D8B-5D06-C946-B1E6-443F8B024E16}" destId="{59103CCD-51D0-1B44-86C1-64625307D495}" srcOrd="0" destOrd="0" presId="urn:microsoft.com/office/officeart/2005/8/layout/hList6"/>
    <dgm:cxn modelId="{517CDBBC-366C-4A48-9FD3-73553D9F0C81}" type="presOf" srcId="{B4D993C6-0558-7449-8DD8-F1E9D3CDF906}" destId="{D57EEB2E-CC11-0743-958F-066ACE91F2FB}" srcOrd="0" destOrd="0" presId="urn:microsoft.com/office/officeart/2005/8/layout/hList6"/>
    <dgm:cxn modelId="{22F2BF11-F189-A74D-A7FB-29611056A060}" type="presOf" srcId="{6FE87A93-2608-5D46-87CA-87C6B8777D0E}" destId="{82FD7877-5BD8-3349-868C-EF9D56C123F3}" srcOrd="0" destOrd="0" presId="urn:microsoft.com/office/officeart/2005/8/layout/hList6"/>
    <dgm:cxn modelId="{3DBDA80D-E259-4343-A1F2-781A22B9E0E1}" type="presOf" srcId="{0D5A3125-223B-A546-8084-FCDCC2EEA958}" destId="{82FD7877-5BD8-3349-868C-EF9D56C123F3}" srcOrd="0" destOrd="4" presId="urn:microsoft.com/office/officeart/2005/8/layout/hList6"/>
    <dgm:cxn modelId="{E86480C3-CED4-8F44-BF52-D8C2AD2A763C}" srcId="{6FE87A93-2608-5D46-87CA-87C6B8777D0E}" destId="{746AA128-2196-0F43-94ED-09A285E264F1}" srcOrd="1" destOrd="0" parTransId="{62302D3B-28C8-F343-8572-E5AF5592D452}" sibTransId="{0E8A36A3-0834-904F-9C0F-9DE679BD9C22}"/>
    <dgm:cxn modelId="{82F90D3E-EC76-5240-9F34-D686AE764327}" srcId="{B4D993C6-0558-7449-8DD8-F1E9D3CDF906}" destId="{7DE5F54A-908A-B14E-BA3F-580D68920CFE}" srcOrd="1" destOrd="0" parTransId="{D047C4A6-A80E-FE4A-B68F-463A341DBC66}" sibTransId="{2B4DB6AC-8B13-7045-9379-4FF5B1CC5CBF}"/>
    <dgm:cxn modelId="{3C17AF24-9C2F-EF4C-8DCE-91ED377D9B14}" type="presParOf" srcId="{E800361C-E80A-E44F-B9F9-679DC16D9E8F}" destId="{D57EEB2E-CC11-0743-958F-066ACE91F2FB}" srcOrd="0" destOrd="0" presId="urn:microsoft.com/office/officeart/2005/8/layout/hList6"/>
    <dgm:cxn modelId="{4B1B71B1-1426-964F-B953-C13BC8AC14DD}" type="presParOf" srcId="{E800361C-E80A-E44F-B9F9-679DC16D9E8F}" destId="{0AA418C0-D693-9D45-9E41-9789D1F7D8E7}" srcOrd="1" destOrd="0" presId="urn:microsoft.com/office/officeart/2005/8/layout/hList6"/>
    <dgm:cxn modelId="{028FD251-1E35-0649-A278-87E123BAFEF9}" type="presParOf" srcId="{E800361C-E80A-E44F-B9F9-679DC16D9E8F}" destId="{82FD7877-5BD8-3349-868C-EF9D56C123F3}" srcOrd="2" destOrd="0" presId="urn:microsoft.com/office/officeart/2005/8/layout/hList6"/>
    <dgm:cxn modelId="{68A92790-40B8-5948-9145-16AD8DA9435E}" type="presParOf" srcId="{E800361C-E80A-E44F-B9F9-679DC16D9E8F}" destId="{BF93E624-9E22-664C-93C2-77DE9F38D294}" srcOrd="3" destOrd="0" presId="urn:microsoft.com/office/officeart/2005/8/layout/hList6"/>
    <dgm:cxn modelId="{715FA495-3926-864C-9D12-4BDA9E6BE5F0}" type="presParOf" srcId="{E800361C-E80A-E44F-B9F9-679DC16D9E8F}" destId="{59103CCD-51D0-1B44-86C1-64625307D495}" srcOrd="4" destOrd="0" presId="urn:microsoft.com/office/officeart/2005/8/layout/hList6"/>
  </dgm:cxnLst>
  <dgm:bg>
    <a:solidFill>
      <a:srgbClr val="416E7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B5801-C4D5-2043-968A-F80CE95A83AF}">
      <dsp:nvSpPr>
        <dsp:cNvPr id="0" name=""/>
        <dsp:cNvSpPr/>
      </dsp:nvSpPr>
      <dsp:spPr>
        <a:xfrm>
          <a:off x="430262" y="2238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Business services</a:t>
          </a:r>
          <a:endParaRPr lang="en-US" sz="1000" kern="1200" dirty="0"/>
        </a:p>
      </dsp:txBody>
      <dsp:txXfrm>
        <a:off x="684877" y="2238"/>
        <a:ext cx="763845" cy="509230"/>
      </dsp:txXfrm>
    </dsp:sp>
    <dsp:sp modelId="{2555817B-06B4-4B4C-A13B-329A5661618B}">
      <dsp:nvSpPr>
        <dsp:cNvPr id="0" name=""/>
        <dsp:cNvSpPr/>
      </dsp:nvSpPr>
      <dsp:spPr>
        <a:xfrm>
          <a:off x="430262" y="582761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Consumer products and services</a:t>
          </a:r>
          <a:endParaRPr lang="en-US" sz="1000" kern="1200" dirty="0"/>
        </a:p>
      </dsp:txBody>
      <dsp:txXfrm>
        <a:off x="684877" y="582761"/>
        <a:ext cx="763845" cy="509230"/>
      </dsp:txXfrm>
    </dsp:sp>
    <dsp:sp modelId="{5CD7FF26-0638-CF46-BBFF-2EB2B6E47B3B}">
      <dsp:nvSpPr>
        <dsp:cNvPr id="0" name=""/>
        <dsp:cNvSpPr/>
      </dsp:nvSpPr>
      <dsp:spPr>
        <a:xfrm>
          <a:off x="430262" y="1163283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Financial Services</a:t>
          </a:r>
          <a:endParaRPr lang="en-US" sz="1000" kern="1200" dirty="0"/>
        </a:p>
      </dsp:txBody>
      <dsp:txXfrm>
        <a:off x="684877" y="1163283"/>
        <a:ext cx="763845" cy="509230"/>
      </dsp:txXfrm>
    </dsp:sp>
    <dsp:sp modelId="{42FCF37C-9D1C-2D4B-B759-26D3911721C1}">
      <dsp:nvSpPr>
        <dsp:cNvPr id="0" name=""/>
        <dsp:cNvSpPr/>
      </dsp:nvSpPr>
      <dsp:spPr>
        <a:xfrm>
          <a:off x="430262" y="1743806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Technology</a:t>
          </a:r>
          <a:endParaRPr lang="en-US" sz="1000" kern="1200" dirty="0"/>
        </a:p>
      </dsp:txBody>
      <dsp:txXfrm>
        <a:off x="684877" y="1743806"/>
        <a:ext cx="763845" cy="509230"/>
      </dsp:txXfrm>
    </dsp:sp>
    <dsp:sp modelId="{1E709491-624B-5742-837F-CE67BF74290D}">
      <dsp:nvSpPr>
        <dsp:cNvPr id="0" name=""/>
        <dsp:cNvSpPr/>
      </dsp:nvSpPr>
      <dsp:spPr>
        <a:xfrm>
          <a:off x="430262" y="2324328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Industrial Products</a:t>
          </a:r>
          <a:endParaRPr lang="en-US" sz="1000" kern="1200" dirty="0"/>
        </a:p>
      </dsp:txBody>
      <dsp:txXfrm>
        <a:off x="684877" y="2324328"/>
        <a:ext cx="763845" cy="509230"/>
      </dsp:txXfrm>
    </dsp:sp>
    <dsp:sp modelId="{A589A1F7-180D-DF46-8002-AC3E484C71CE}">
      <dsp:nvSpPr>
        <dsp:cNvPr id="0" name=""/>
        <dsp:cNvSpPr/>
      </dsp:nvSpPr>
      <dsp:spPr>
        <a:xfrm>
          <a:off x="430262" y="2904851"/>
          <a:ext cx="1273075" cy="509230"/>
        </a:xfrm>
        <a:prstGeom prst="chevron">
          <a:avLst/>
        </a:prstGeom>
        <a:solidFill>
          <a:srgbClr val="09595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Professional services</a:t>
          </a:r>
          <a:endParaRPr lang="en-US" sz="1000" kern="1200" dirty="0"/>
        </a:p>
      </dsp:txBody>
      <dsp:txXfrm>
        <a:off x="684877" y="2904851"/>
        <a:ext cx="763845" cy="509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EEB2E-CC11-0743-958F-066ACE91F2FB}">
      <dsp:nvSpPr>
        <dsp:cNvPr id="0" name=""/>
        <dsp:cNvSpPr/>
      </dsp:nvSpPr>
      <dsp:spPr>
        <a:xfrm rot="16200000">
          <a:off x="-479673" y="480417"/>
          <a:ext cx="2895600" cy="1934765"/>
        </a:xfrm>
        <a:prstGeom prst="flowChartManualOperation">
          <a:avLst/>
        </a:prstGeom>
        <a:solidFill>
          <a:srgbClr val="8FAA8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Advisory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Board Positions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Retained  relationships- Coaching and planned check ins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 rot="5400000">
        <a:off x="745" y="579119"/>
        <a:ext cx="1934765" cy="1737360"/>
      </dsp:txXfrm>
    </dsp:sp>
    <dsp:sp modelId="{82FD7877-5BD8-3349-868C-EF9D56C123F3}">
      <dsp:nvSpPr>
        <dsp:cNvPr id="0" name=""/>
        <dsp:cNvSpPr/>
      </dsp:nvSpPr>
      <dsp:spPr>
        <a:xfrm rot="16200000">
          <a:off x="1600199" y="480417"/>
          <a:ext cx="2895600" cy="1934765"/>
        </a:xfrm>
        <a:prstGeom prst="flowChartManualOperation">
          <a:avLst/>
        </a:prstGeom>
        <a:solidFill>
          <a:srgbClr val="8FAA8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charset="0"/>
              <a:ea typeface="Times New Roman" charset="0"/>
              <a:cs typeface="Times New Roman" charset="0"/>
            </a:rPr>
            <a:t>Consulting</a:t>
          </a:r>
          <a:endParaRPr lang="en-US" sz="20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Project  oriented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Design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Leadership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Support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 rot="5400000">
        <a:off x="2080617" y="579119"/>
        <a:ext cx="1934765" cy="1737360"/>
      </dsp:txXfrm>
    </dsp:sp>
    <dsp:sp modelId="{59103CCD-51D0-1B44-86C1-64625307D495}">
      <dsp:nvSpPr>
        <dsp:cNvPr id="0" name=""/>
        <dsp:cNvSpPr/>
      </dsp:nvSpPr>
      <dsp:spPr>
        <a:xfrm rot="16200000">
          <a:off x="3634384" y="480417"/>
          <a:ext cx="2895600" cy="1934765"/>
        </a:xfrm>
        <a:prstGeom prst="flowChartManualOperation">
          <a:avLst/>
        </a:prstGeom>
        <a:solidFill>
          <a:srgbClr val="8FAA8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charset="0"/>
              <a:ea typeface="Times New Roman" charset="0"/>
              <a:cs typeface="Times New Roman" charset="0"/>
            </a:rPr>
            <a:t>Interim Leadership</a:t>
          </a:r>
          <a:endParaRPr lang="en-US" sz="20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C- level replacement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Times New Roman" charset="0"/>
              <a:ea typeface="Times New Roman" charset="0"/>
              <a:cs typeface="Times New Roman" charset="0"/>
            </a:rPr>
            <a:t>Situational positions</a:t>
          </a:r>
          <a:endParaRPr lang="en-US" sz="18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 rot="5400000">
        <a:off x="4114802" y="579119"/>
        <a:ext cx="1934765" cy="1737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D1741123-7A71-3B4F-B12A-75A2C8A2D397}" type="datetime1">
              <a:rPr lang="en-US"/>
              <a:pPr>
                <a:defRPr/>
              </a:pPr>
              <a:t>2/17/17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9E49592A-8F0D-B142-9C68-5984DB3D6C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DD538D09-43A1-E141-9477-07B596B3FBEF}" type="datetime1">
              <a:rPr lang="en-US"/>
              <a:pPr>
                <a:defRPr/>
              </a:pPr>
              <a:t>2/17/17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61800BE6-7330-3B49-80BE-3D194F007C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800BE6-7330-3B49-80BE-3D194F007C9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06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800BE6-7330-3B49-80BE-3D194F007C9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06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800BE6-7330-3B49-80BE-3D194F007C9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47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8EEB7-F20E-C243-A41A-4D47168E6181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9D246-5796-1442-8AA5-3FF9710CA2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8DFC2-7EDA-5D4D-8631-213B80F534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85D2B-9D2F-D542-B234-0EA7EFEC2F53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5CC54-E062-CB4D-9BB9-D8A858D4D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43E6D-8866-3E4D-BC19-B1C837333860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D6D27-486C-9740-A6BE-368EF5C270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87CE7-A2CD-EF44-BA85-BEF6CE44B514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8E9B3-DF6A-AA4C-863C-B521CA5D45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BAAC6-9D12-ED4F-97AC-AE5ADAD37842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97C89-371F-0E4B-BBFD-6ACBCDAE14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E7ED7-8CF4-904D-8175-6F4AE2307E2C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85795-F4F4-7C47-B6B4-006904E6CB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04EBB-5D38-F344-A528-09BC309E1EA9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5DB6F-2023-2440-A238-FC322B5F54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4C2A4-D559-2641-B96A-3D641955A11D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CB581-0913-8B46-AC66-ED7CB50014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E06C0-3B0A-DA47-B210-F022D59DABAA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E9A52-6DE9-8244-BF6C-94204FA60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4825B-EEB3-C241-AA2F-74CF44941627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B8029-0E78-B246-B428-A2D59F5D26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657600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4D130B87-E1BF-4746-AB1F-D9F8BA426798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81400" y="6248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22D857C0-9EA8-E142-AE09-A1462DC9F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2">
              <a:lumMod val="75000"/>
            </a:schemeClr>
          </a:solidFill>
          <a:latin typeface="Times New Roman"/>
          <a:ea typeface="+mj-ea"/>
          <a:cs typeface="Times New Roman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mccventures.com/" TargetMode="External"/><Relationship Id="rId4" Type="http://schemas.openxmlformats.org/officeDocument/2006/relationships/hyperlink" Target="http://pmccinteractive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jm@pmccventure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362200"/>
          </a:xfrm>
        </p:spPr>
        <p:txBody>
          <a:bodyPr/>
          <a:lstStyle/>
          <a:p>
            <a:r>
              <a:rPr lang="en-US" dirty="0" smtClean="0"/>
              <a:t>PMCC Ventures</a:t>
            </a:r>
          </a:p>
          <a:p>
            <a:r>
              <a:rPr lang="en-US" dirty="0" smtClean="0"/>
              <a:t>Services to PE firms and investments for underperforming and underachieving companies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186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focus is simple</a:t>
            </a:r>
            <a:endParaRPr lang="en-US" dirty="0"/>
          </a:p>
        </p:txBody>
      </p:sp>
      <p:sp>
        <p:nvSpPr>
          <p:cNvPr id="15364" name="Date Placeholder 6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F06F584-9608-B944-9D9A-B3A56AF57455}" type="datetime1">
              <a:rPr lang="en-US" smtClean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2/17/17</a:t>
            </a:fld>
            <a:endParaRPr lang="en-US" dirty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36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C134C0-BA86-484A-8431-8DB829B0EA20}" type="slidenum">
              <a:rPr lang="en-US" smtClean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</a:t>
            </a:fld>
            <a:endParaRPr lang="en-US" dirty="0" smtClean="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2554575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By definition, all portfolios have ”bottom 50%” performers.</a:t>
            </a:r>
          </a:p>
          <a:p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Our job: helping the bottom 50% of underperformers or underachievers to improve performance and  create value.</a:t>
            </a: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3657600" y="3810000"/>
            <a:ext cx="914400" cy="609600"/>
          </a:xfrm>
          <a:prstGeom prst="leftArrow">
            <a:avLst/>
          </a:prstGeom>
          <a:solidFill>
            <a:srgbClr val="3B6D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09600" y="2362200"/>
            <a:ext cx="2743200" cy="3352800"/>
          </a:xfrm>
          <a:prstGeom prst="rect">
            <a:avLst/>
          </a:prstGeom>
          <a:gradFill flip="none" rotWithShape="1">
            <a:gsLst>
              <a:gs pos="21000">
                <a:srgbClr val="138460"/>
              </a:gs>
              <a:gs pos="50000">
                <a:srgbClr val="FFC000"/>
              </a:gs>
              <a:gs pos="100000">
                <a:srgbClr val="FF0000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Everybody has them, no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</a:t>
            </a:r>
            <a:r>
              <a:rPr kumimoji="0" lang="en-US" sz="24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one wants them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We have </a:t>
            </a:r>
            <a:r>
              <a:rPr lang="en-US" sz="2400" dirty="0"/>
              <a:t>b</a:t>
            </a:r>
            <a:r>
              <a:rPr lang="en-US" sz="2400" dirty="0" smtClean="0"/>
              <a:t>road and deep experiences and learning that </a:t>
            </a:r>
            <a:r>
              <a:rPr lang="en-US" sz="2400" i="1" dirty="0" smtClean="0"/>
              <a:t>combine </a:t>
            </a:r>
            <a:r>
              <a:rPr lang="en-US" sz="2400" dirty="0" smtClean="0"/>
              <a:t>to create unique vantage point and capability to help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57200" y="1730115"/>
            <a:ext cx="8024734" cy="4543514"/>
            <a:chOff x="457200" y="1730115"/>
            <a:chExt cx="8024734" cy="4543514"/>
          </a:xfrm>
        </p:grpSpPr>
        <p:sp>
          <p:nvSpPr>
            <p:cNvPr id="7" name="Quad Arrow Callout 6"/>
            <p:cNvSpPr/>
            <p:nvPr/>
          </p:nvSpPr>
          <p:spPr bwMode="auto">
            <a:xfrm>
              <a:off x="3105150" y="2857500"/>
              <a:ext cx="2933700" cy="2362200"/>
            </a:xfrm>
            <a:prstGeom prst="quadArrowCallout">
              <a:avLst/>
            </a:prstGeom>
            <a:solidFill>
              <a:srgbClr val="13846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latin typeface="Arial" pitchFamily="-112" charset="0"/>
                  <a:ea typeface="ＭＳ Ｐゴシック" pitchFamily="-112" charset="-128"/>
                  <a:cs typeface="ＭＳ Ｐゴシック" pitchFamily="-112" charset="-128"/>
                </a:rPr>
                <a:t>35+ years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57200" y="3556337"/>
              <a:ext cx="8024734" cy="1015663"/>
              <a:chOff x="457200" y="3556337"/>
              <a:chExt cx="8024734" cy="1015663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457200" y="3556337"/>
                <a:ext cx="2286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Industries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Life cycle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Size</a:t>
                </a:r>
                <a:endParaRPr lang="en-US" sz="20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95934" y="3556337"/>
                <a:ext cx="2286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Performance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Capabilities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Stakeholders 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733800" y="1730115"/>
              <a:ext cx="1676400" cy="4543514"/>
              <a:chOff x="3733800" y="1730115"/>
              <a:chExt cx="1676400" cy="4543514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733800" y="1730115"/>
                <a:ext cx="16764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Strategy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Operations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Financial</a:t>
                </a:r>
                <a:endParaRPr lang="en-US" sz="20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733800" y="5257966"/>
                <a:ext cx="16764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Change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Process</a:t>
                </a:r>
              </a:p>
              <a:p>
                <a:pPr algn="ctr"/>
                <a:r>
                  <a:rPr lang="en-US" sz="2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Information</a:t>
                </a:r>
                <a:endParaRPr lang="en-US" sz="2000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560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Over past 35 years we have observed similarities and differences in underperforming businesses</a:t>
            </a:r>
            <a:r>
              <a:rPr lang="mr-IN" sz="2400" dirty="0" smtClean="0"/>
              <a:t>…</a:t>
            </a:r>
            <a:r>
              <a:rPr lang="en-US" sz="2400" dirty="0" smtClean="0"/>
              <a:t> The conditions are usually the same, the capacity to deal with them are not</a:t>
            </a:r>
            <a:r>
              <a:rPr lang="mr-IN" sz="2400" dirty="0" smtClean="0"/>
              <a:t>…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352800"/>
          </a:xfrm>
        </p:spPr>
        <p:txBody>
          <a:bodyPr/>
          <a:lstStyle/>
          <a:p>
            <a:pPr>
              <a:buFont typeface="Wingdings" charset="2"/>
              <a:buChar char="ü"/>
            </a:pPr>
            <a:r>
              <a:rPr lang="en-US" sz="1600" dirty="0" smtClean="0"/>
              <a:t>Diminished key resources:  Time, Money, Talent and Information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Markets shifting and leapfrogging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More customer pressures hurt margins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Increased focus on ministerial matters- not running the business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Focus on survival creates bias to action and analysis and thinking take a back seat</a:t>
            </a:r>
          </a:p>
          <a:p>
            <a:pPr>
              <a:buFont typeface="Wingdings" charset="2"/>
              <a:buChar char="ü"/>
            </a:pPr>
            <a:r>
              <a:rPr lang="en-US" sz="1600" dirty="0" smtClean="0"/>
              <a:t>Pride and embarrassment add to emotions and cloud judgement and candor</a:t>
            </a:r>
            <a:endParaRPr lang="en-US" sz="16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352800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sz="1600" dirty="0" smtClean="0"/>
              <a:t> Management teams and cultures not developed to manage through the downside</a:t>
            </a:r>
          </a:p>
          <a:p>
            <a:pPr>
              <a:buFont typeface="Wingdings" charset="2"/>
              <a:buChar char="Ø"/>
            </a:pPr>
            <a:r>
              <a:rPr lang="en-US" sz="1600" dirty="0" smtClean="0"/>
              <a:t>Deep functional knowledge requirement replaced by need to think and act systemically and across the organization</a:t>
            </a:r>
          </a:p>
          <a:p>
            <a:pPr>
              <a:buFont typeface="Wingdings" charset="2"/>
              <a:buChar char="Ø"/>
            </a:pPr>
            <a:r>
              <a:rPr lang="en-US" sz="1600" dirty="0" smtClean="0"/>
              <a:t>Lack of knowledge of underlying processes and methods of dealing with investors, lenders, banks, regulators, opposing lawyers etc.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5410200"/>
            <a:ext cx="6248400" cy="830997"/>
          </a:xfrm>
          <a:prstGeom prst="rect">
            <a:avLst/>
          </a:prstGeom>
          <a:noFill/>
          <a:ln>
            <a:solidFill>
              <a:srgbClr val="8FAA8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416E70"/>
                </a:solidFill>
                <a:latin typeface="Times New Roman" charset="0"/>
                <a:ea typeface="Times New Roman" charset="0"/>
                <a:cs typeface="Times New Roman" charset="0"/>
              </a:rPr>
              <a:t>We lend our experience, expertise and process to investments move from surviving to thriving</a:t>
            </a:r>
            <a:endParaRPr lang="en-US" dirty="0">
              <a:solidFill>
                <a:srgbClr val="416E7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6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Our Private equity experience is </a:t>
            </a:r>
            <a:r>
              <a:rPr lang="en-US" sz="2400" dirty="0"/>
              <a:t>deep, broad and </a:t>
            </a:r>
            <a:r>
              <a:rPr lang="en-US" sz="2400" dirty="0" smtClean="0"/>
              <a:t>cumulative- crossing industries, life cycles, range of performance and size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BAAC6-9D12-ED4F-97AC-AE5ADAD37842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97C89-371F-0E4B-BBFD-6ACBCDAE149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526071" y="2161623"/>
            <a:ext cx="6625257" cy="3497743"/>
            <a:chOff x="1526071" y="2161623"/>
            <a:chExt cx="6625257" cy="3497743"/>
          </a:xfrm>
        </p:grpSpPr>
        <p:sp>
          <p:nvSpPr>
            <p:cNvPr id="13" name="Freeform 12"/>
            <p:cNvSpPr/>
            <p:nvPr/>
          </p:nvSpPr>
          <p:spPr>
            <a:xfrm>
              <a:off x="1526071" y="2161623"/>
              <a:ext cx="2019895" cy="345600"/>
            </a:xfrm>
            <a:custGeom>
              <a:avLst/>
              <a:gdLst>
                <a:gd name="connsiteX0" fmla="*/ 0 w 2019895"/>
                <a:gd name="connsiteY0" fmla="*/ 0 h 345600"/>
                <a:gd name="connsiteX1" fmla="*/ 2019895 w 2019895"/>
                <a:gd name="connsiteY1" fmla="*/ 0 h 345600"/>
                <a:gd name="connsiteX2" fmla="*/ 2019895 w 2019895"/>
                <a:gd name="connsiteY2" fmla="*/ 345600 h 345600"/>
                <a:gd name="connsiteX3" fmla="*/ 0 w 2019895"/>
                <a:gd name="connsiteY3" fmla="*/ 345600 h 345600"/>
                <a:gd name="connsiteX4" fmla="*/ 0 w 2019895"/>
                <a:gd name="connsiteY4" fmla="*/ 0 h 3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45600">
                  <a:moveTo>
                    <a:pt x="0" y="0"/>
                  </a:moveTo>
                  <a:lnTo>
                    <a:pt x="2019895" y="0"/>
                  </a:lnTo>
                  <a:lnTo>
                    <a:pt x="2019895" y="345600"/>
                  </a:lnTo>
                  <a:lnTo>
                    <a:pt x="0" y="3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5957"/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/>
                <a:t>80's</a:t>
              </a:r>
              <a:endParaRPr lang="en-US" sz="1200" kern="1200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526071" y="2507223"/>
              <a:ext cx="2019895" cy="3130200"/>
            </a:xfrm>
            <a:custGeom>
              <a:avLst/>
              <a:gdLst>
                <a:gd name="connsiteX0" fmla="*/ 0 w 2019895"/>
                <a:gd name="connsiteY0" fmla="*/ 0 h 3130200"/>
                <a:gd name="connsiteX1" fmla="*/ 2019895 w 2019895"/>
                <a:gd name="connsiteY1" fmla="*/ 0 h 3130200"/>
                <a:gd name="connsiteX2" fmla="*/ 2019895 w 2019895"/>
                <a:gd name="connsiteY2" fmla="*/ 3130200 h 3130200"/>
                <a:gd name="connsiteX3" fmla="*/ 0 w 2019895"/>
                <a:gd name="connsiteY3" fmla="*/ 3130200 h 3130200"/>
                <a:gd name="connsiteX4" fmla="*/ 0 w 2019895"/>
                <a:gd name="connsiteY4" fmla="*/ 0 h 31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130200">
                  <a:moveTo>
                    <a:pt x="0" y="0"/>
                  </a:moveTo>
                  <a:lnTo>
                    <a:pt x="2019895" y="0"/>
                  </a:lnTo>
                  <a:lnTo>
                    <a:pt x="2019895" y="3130200"/>
                  </a:lnTo>
                  <a:lnTo>
                    <a:pt x="0" y="3130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Business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to business comprehensive service provider 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Custom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computing solutions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Auto company  going Private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Global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insurer</a:t>
              </a: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 merger integration and acquisition assimilation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28752" y="2161623"/>
              <a:ext cx="2019895" cy="345600"/>
            </a:xfrm>
            <a:custGeom>
              <a:avLst/>
              <a:gdLst>
                <a:gd name="connsiteX0" fmla="*/ 0 w 2019895"/>
                <a:gd name="connsiteY0" fmla="*/ 0 h 345600"/>
                <a:gd name="connsiteX1" fmla="*/ 2019895 w 2019895"/>
                <a:gd name="connsiteY1" fmla="*/ 0 h 345600"/>
                <a:gd name="connsiteX2" fmla="*/ 2019895 w 2019895"/>
                <a:gd name="connsiteY2" fmla="*/ 345600 h 345600"/>
                <a:gd name="connsiteX3" fmla="*/ 0 w 2019895"/>
                <a:gd name="connsiteY3" fmla="*/ 345600 h 345600"/>
                <a:gd name="connsiteX4" fmla="*/ 0 w 2019895"/>
                <a:gd name="connsiteY4" fmla="*/ 0 h 3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45600">
                  <a:moveTo>
                    <a:pt x="0" y="0"/>
                  </a:moveTo>
                  <a:lnTo>
                    <a:pt x="2019895" y="0"/>
                  </a:lnTo>
                  <a:lnTo>
                    <a:pt x="2019895" y="345600"/>
                  </a:lnTo>
                  <a:lnTo>
                    <a:pt x="0" y="3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5957"/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/>
                <a:t>90's</a:t>
              </a:r>
              <a:endParaRPr lang="en-US" sz="1200" kern="1200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817501" y="2514600"/>
              <a:ext cx="2019895" cy="3130200"/>
            </a:xfrm>
            <a:custGeom>
              <a:avLst/>
              <a:gdLst>
                <a:gd name="connsiteX0" fmla="*/ 0 w 2019895"/>
                <a:gd name="connsiteY0" fmla="*/ 0 h 3130200"/>
                <a:gd name="connsiteX1" fmla="*/ 2019895 w 2019895"/>
                <a:gd name="connsiteY1" fmla="*/ 0 h 3130200"/>
                <a:gd name="connsiteX2" fmla="*/ 2019895 w 2019895"/>
                <a:gd name="connsiteY2" fmla="*/ 3130200 h 3130200"/>
                <a:gd name="connsiteX3" fmla="*/ 0 w 2019895"/>
                <a:gd name="connsiteY3" fmla="*/ 3130200 h 3130200"/>
                <a:gd name="connsiteX4" fmla="*/ 0 w 2019895"/>
                <a:gd name="connsiteY4" fmla="*/ 0 h 31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130200">
                  <a:moveTo>
                    <a:pt x="0" y="0"/>
                  </a:moveTo>
                  <a:lnTo>
                    <a:pt x="2019895" y="0"/>
                  </a:lnTo>
                  <a:lnTo>
                    <a:pt x="2019895" y="3130200"/>
                  </a:lnTo>
                  <a:lnTo>
                    <a:pt x="0" y="3130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Business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to business comprehensive service provider 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Laser technolog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y company</a:t>
              </a:r>
              <a:endParaRPr lang="en-US" sz="1200" kern="1200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Weight loss company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Plastics and rubber vertical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Online employment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company</a:t>
              </a:r>
              <a:endParaRPr lang="en-US" sz="1200" kern="1200" dirty="0" smtClean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Large electrical distributor</a:t>
              </a:r>
              <a:r>
                <a:rPr lang="en-US" sz="1200" kern="1200" baseline="0" dirty="0" smtClean="0">
                  <a:latin typeface="Times New Roman" charset="0"/>
                  <a:ea typeface="Times New Roman" charset="0"/>
                  <a:cs typeface="Times New Roman" charset="0"/>
                </a:rPr>
                <a:t> spinoff</a:t>
              </a:r>
              <a:endParaRPr lang="en-US" sz="1200" kern="1200" dirty="0" smtClean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6131433" y="2161623"/>
              <a:ext cx="2019895" cy="345600"/>
            </a:xfrm>
            <a:custGeom>
              <a:avLst/>
              <a:gdLst>
                <a:gd name="connsiteX0" fmla="*/ 0 w 2019895"/>
                <a:gd name="connsiteY0" fmla="*/ 0 h 345600"/>
                <a:gd name="connsiteX1" fmla="*/ 2019895 w 2019895"/>
                <a:gd name="connsiteY1" fmla="*/ 0 h 345600"/>
                <a:gd name="connsiteX2" fmla="*/ 2019895 w 2019895"/>
                <a:gd name="connsiteY2" fmla="*/ 345600 h 345600"/>
                <a:gd name="connsiteX3" fmla="*/ 0 w 2019895"/>
                <a:gd name="connsiteY3" fmla="*/ 345600 h 345600"/>
                <a:gd name="connsiteX4" fmla="*/ 0 w 2019895"/>
                <a:gd name="connsiteY4" fmla="*/ 0 h 3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45600">
                  <a:moveTo>
                    <a:pt x="0" y="0"/>
                  </a:moveTo>
                  <a:lnTo>
                    <a:pt x="2019895" y="0"/>
                  </a:lnTo>
                  <a:lnTo>
                    <a:pt x="2019895" y="345600"/>
                  </a:lnTo>
                  <a:lnTo>
                    <a:pt x="0" y="3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5957"/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smtClean="0"/>
                <a:t>00’s and beyond</a:t>
              </a:r>
              <a:endParaRPr lang="en-US" sz="1200" kern="1200" dirty="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096004" y="2529166"/>
              <a:ext cx="2019895" cy="3130200"/>
            </a:xfrm>
            <a:custGeom>
              <a:avLst/>
              <a:gdLst>
                <a:gd name="connsiteX0" fmla="*/ 0 w 2019895"/>
                <a:gd name="connsiteY0" fmla="*/ 0 h 3130200"/>
                <a:gd name="connsiteX1" fmla="*/ 2019895 w 2019895"/>
                <a:gd name="connsiteY1" fmla="*/ 0 h 3130200"/>
                <a:gd name="connsiteX2" fmla="*/ 2019895 w 2019895"/>
                <a:gd name="connsiteY2" fmla="*/ 3130200 h 3130200"/>
                <a:gd name="connsiteX3" fmla="*/ 0 w 2019895"/>
                <a:gd name="connsiteY3" fmla="*/ 3130200 h 3130200"/>
                <a:gd name="connsiteX4" fmla="*/ 0 w 2019895"/>
                <a:gd name="connsiteY4" fmla="*/ 0 h 31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95" h="3130200">
                  <a:moveTo>
                    <a:pt x="0" y="0"/>
                  </a:moveTo>
                  <a:lnTo>
                    <a:pt x="2019895" y="0"/>
                  </a:lnTo>
                  <a:lnTo>
                    <a:pt x="2019895" y="3130200"/>
                  </a:lnTo>
                  <a:lnTo>
                    <a:pt x="0" y="3130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64008" rIns="85344" bIns="96012" numCol="1" spcCol="1270" anchor="t" anchorCtr="0">
              <a:noAutofit/>
            </a:bodyPr>
            <a:lstStyle/>
            <a:p>
              <a:pPr marL="177800" lvl="1" indent="-1778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Large bank PE fund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Automotive parts supplier- several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Business to business comprehensive service provider </a:t>
              </a: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Real Estate developers- several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Mobile phone license business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Internet VOIP and chat solution Co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Fintech payment cards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Tech oriented marketing company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Energy services fracking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177800" lvl="1" indent="-1778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  <a:tabLst/>
              </a:pPr>
              <a:r>
                <a:rPr lang="en-US" sz="12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Death services</a:t>
              </a:r>
              <a:endParaRPr lang="en-US" sz="12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graphicFrame>
        <p:nvGraphicFramePr>
          <p:cNvPr id="7" name="Diagram 6"/>
          <p:cNvGraphicFramePr/>
          <p:nvPr/>
        </p:nvGraphicFramePr>
        <p:xfrm>
          <a:off x="-266700" y="2336800"/>
          <a:ext cx="2133600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600200" y="4343400"/>
            <a:ext cx="3345305" cy="2037834"/>
            <a:chOff x="2209800" y="4038600"/>
            <a:chExt cx="2819400" cy="2037834"/>
          </a:xfrm>
          <a:solidFill>
            <a:srgbClr val="095957"/>
          </a:solidFill>
        </p:grpSpPr>
        <p:sp>
          <p:nvSpPr>
            <p:cNvPr id="6" name="Rounded Rectangle 5"/>
            <p:cNvSpPr/>
            <p:nvPr/>
          </p:nvSpPr>
          <p:spPr bwMode="auto">
            <a:xfrm>
              <a:off x="2209800" y="4038600"/>
              <a:ext cx="2819400" cy="1981200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smtClean="0">
                  <a:solidFill>
                    <a:schemeClr val="bg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In addition to private equity experience industry experiences include: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286000" y="4876105"/>
              <a:ext cx="2590800" cy="1200329"/>
              <a:chOff x="2286000" y="4876105"/>
              <a:chExt cx="2590800" cy="1200329"/>
            </a:xfrm>
            <a:grpFill/>
          </p:grpSpPr>
          <p:sp>
            <p:nvSpPr>
              <p:cNvPr id="8" name="TextBox 7"/>
              <p:cNvSpPr txBox="1"/>
              <p:nvPr/>
            </p:nvSpPr>
            <p:spPr>
              <a:xfrm>
                <a:off x="2286000" y="4876105"/>
                <a:ext cx="12192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Chemicals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Financial services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Food 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Consumer products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340100" y="4888458"/>
                <a:ext cx="15367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Professional services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Higher education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Insurance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en-US" sz="1200" dirty="0" smtClean="0">
                    <a:solidFill>
                      <a:schemeClr val="bg1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Behavioral Health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44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0105" y="1981200"/>
            <a:ext cx="3082895" cy="3416320"/>
          </a:xfrm>
          <a:prstGeom prst="rect">
            <a:avLst/>
          </a:prstGeom>
          <a:noFill/>
          <a:ln>
            <a:solidFill>
              <a:srgbClr val="416E7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Strategic</a:t>
            </a:r>
          </a:p>
          <a:p>
            <a:pPr algn="ctr"/>
            <a:r>
              <a:rPr lang="en-US" sz="3600" b="1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Operational</a:t>
            </a:r>
          </a:p>
          <a:p>
            <a:pPr algn="ctr"/>
            <a:r>
              <a:rPr lang="en-US" sz="3600" b="1" cap="none" spc="0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Financial</a:t>
            </a:r>
          </a:p>
          <a:p>
            <a:pPr algn="ctr"/>
            <a:r>
              <a:rPr lang="en-US" sz="3600" b="1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Change</a:t>
            </a:r>
          </a:p>
          <a:p>
            <a:pPr algn="ctr"/>
            <a:r>
              <a:rPr lang="en-US" sz="3600" b="1" cap="none" spc="0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Processes</a:t>
            </a:r>
          </a:p>
          <a:p>
            <a:pPr algn="ctr"/>
            <a:r>
              <a:rPr lang="en-US" sz="3600" b="1" dirty="0" smtClean="0">
                <a:ln w="19050">
                  <a:solidFill>
                    <a:schemeClr val="accent3">
                      <a:lumMod val="50000"/>
                      <a:alpha val="38000"/>
                    </a:schemeClr>
                  </a:solidFill>
                  <a:prstDash val="solid"/>
                </a:ln>
                <a:solidFill>
                  <a:srgbClr val="8FAA8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Stakeholders</a:t>
            </a:r>
            <a:endParaRPr lang="en-US" sz="3600" b="1" cap="none" spc="0" dirty="0">
              <a:ln w="19050">
                <a:solidFill>
                  <a:schemeClr val="accent3">
                    <a:lumMod val="50000"/>
                    <a:alpha val="38000"/>
                  </a:schemeClr>
                </a:solidFill>
                <a:prstDash val="solid"/>
              </a:ln>
              <a:solidFill>
                <a:srgbClr val="8FAA85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PMCC Ventures difference: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981200"/>
            <a:ext cx="5181600" cy="3416320"/>
          </a:xfrm>
          <a:ln>
            <a:solidFill>
              <a:srgbClr val="416E70"/>
            </a:solidFill>
          </a:ln>
        </p:spPr>
        <p:txBody>
          <a:bodyPr/>
          <a:lstStyle/>
          <a:p>
            <a:pPr>
              <a:buFont typeface="Wingdings" charset="2"/>
              <a:buChar char="ü"/>
            </a:pPr>
            <a:r>
              <a:rPr lang="en-US" sz="1200" dirty="0" smtClean="0"/>
              <a:t>Deep understanding of the broad range of the challenge and the solution options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Partnering orientation</a:t>
            </a:r>
            <a:r>
              <a:rPr lang="mr-IN" sz="1200" dirty="0" smtClean="0"/>
              <a:t>…</a:t>
            </a:r>
            <a:r>
              <a:rPr lang="en-US" sz="1200" dirty="0" smtClean="0"/>
              <a:t> engagement, knowledge, assimilation and focus on creating value and thriving</a:t>
            </a:r>
            <a:r>
              <a:rPr lang="mr-IN" sz="1200" dirty="0" smtClean="0"/>
              <a:t>…</a:t>
            </a:r>
            <a:r>
              <a:rPr lang="en-US" sz="1200" dirty="0" smtClean="0"/>
              <a:t> Know how to pull the team together and get it focused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Rapid assessment and fact base building and sharing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Fact based decisions based on strong facts, models and solid conversation and analysis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Environment to support change</a:t>
            </a:r>
            <a:r>
              <a:rPr lang="mr-IN" sz="1200" dirty="0" smtClean="0"/>
              <a:t>…</a:t>
            </a:r>
            <a:r>
              <a:rPr lang="en-US" sz="1200" dirty="0" smtClean="0"/>
              <a:t> operate on human level, set the conditions for rigorous analysis and dialogue, create shared plan for transformation;  leave the team better than we found them</a:t>
            </a:r>
            <a:r>
              <a:rPr lang="mr-IN" sz="1200" dirty="0" smtClean="0"/>
              <a:t>…</a:t>
            </a:r>
            <a:r>
              <a:rPr lang="en-US" sz="1200" dirty="0" smtClean="0"/>
              <a:t>.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Systemic and systematic... Analyze and think about issues and solutions in a 360</a:t>
            </a:r>
            <a:r>
              <a:rPr lang="en-US" sz="1200" baseline="30000" dirty="0" smtClean="0"/>
              <a:t>0 </a:t>
            </a:r>
            <a:r>
              <a:rPr lang="en-US" sz="1200" dirty="0" smtClean="0"/>
              <a:t>manner 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Ability to shape focus, understand  and work with all stakeholders in an organized manner</a:t>
            </a:r>
          </a:p>
          <a:p>
            <a:pPr>
              <a:buFont typeface="Wingdings" charset="2"/>
              <a:buChar char="ü"/>
            </a:pPr>
            <a:r>
              <a:rPr lang="en-US" sz="1200" dirty="0" smtClean="0"/>
              <a:t>Integrated, systemic and broad support coupled with command of the details and specifics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443E6D-8866-3E4D-BC19-B1C837333860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3D6D27-486C-9740-A6BE-368EF5C2700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14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Our role depends on the organization’s needs and the nature of the work to be done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3000" y="6096000"/>
            <a:ext cx="1828800" cy="457200"/>
          </a:xfrm>
        </p:spPr>
        <p:txBody>
          <a:bodyPr/>
          <a:lstStyle/>
          <a:p>
            <a:pPr algn="l">
              <a:defRPr/>
            </a:pPr>
            <a:fld id="{FA797C89-371F-0E4B-BBFD-6ACBCDAE1494}" type="slidenum">
              <a:rPr lang="en-US" smtClean="0"/>
              <a:pPr algn="l"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88049139"/>
              </p:ext>
            </p:extLst>
          </p:nvPr>
        </p:nvGraphicFramePr>
        <p:xfrm>
          <a:off x="1143000" y="1981200"/>
          <a:ext cx="60960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1143000" y="4953000"/>
            <a:ext cx="6096000" cy="838200"/>
          </a:xfrm>
          <a:prstGeom prst="rect">
            <a:avLst/>
          </a:prstGeom>
          <a:solidFill>
            <a:srgbClr val="8FAA8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Our role should flex with the organization’s needs over time-- the common goal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 is to “get the job done” and help develop the team in the process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7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r>
              <a:rPr lang="mr-IN" dirty="0" smtClean="0"/>
              <a:t>…</a:t>
            </a:r>
            <a:r>
              <a:rPr lang="en-US" dirty="0" smtClean="0"/>
              <a:t>..Wholesale Electrical Distribution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33147"/>
            <a:ext cx="2286000" cy="3693319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Situation: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Recent buy out of multi location distributor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Uneven location performance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Need to improve cash flow to service debt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No discernable understanding of performance discriminators</a:t>
            </a: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9900" y="2270879"/>
            <a:ext cx="2971800" cy="313932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The usual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work lead to good results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Branch profitability models lead to cost structure improvements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Echelon inventory models lead to modest inventory reductions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Demand based staffing  lead to reduced personnel costs</a:t>
            </a: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2547877"/>
            <a:ext cx="2971800" cy="258532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The real value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Understanding and demonstrating customer and product profitability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Key decisions on customer selection, pricing and service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25+ years later</a:t>
            </a:r>
            <a:r>
              <a:rPr lang="mr-IN" sz="1800" dirty="0" smtClean="0">
                <a:latin typeface="Times New Roman" charset="0"/>
                <a:ea typeface="Times New Roman" charset="0"/>
                <a:cs typeface="Times New Roman" charset="0"/>
              </a:rPr>
              <a:t>…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 still thriving</a:t>
            </a:r>
            <a:r>
              <a:rPr lang="mr-IN" sz="1800" dirty="0" smtClean="0">
                <a:latin typeface="Times New Roman" charset="0"/>
                <a:ea typeface="Times New Roman" charset="0"/>
                <a:cs typeface="Times New Roman" charset="0"/>
              </a:rPr>
              <a:t>…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431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r>
              <a:rPr lang="mr-IN" dirty="0" smtClean="0"/>
              <a:t>…</a:t>
            </a:r>
            <a:r>
              <a:rPr lang="en-US" dirty="0" smtClean="0"/>
              <a:t>..Business to Business services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33147"/>
            <a:ext cx="2133600" cy="341632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Situation: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Large Multi segment multi location business service provider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Largest LBO at time (’80’s)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Needed to adjust operations and cash flow to service debt</a:t>
            </a:r>
          </a:p>
          <a:p>
            <a:pPr marL="342900" indent="-342900">
              <a:buFont typeface="Arial" charset="0"/>
              <a:buChar char="•"/>
            </a:pP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7050" y="2270879"/>
            <a:ext cx="2705100" cy="313932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The usual</a:t>
            </a:r>
            <a:r>
              <a:rPr lang="en-US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work lead to good results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Reduced transaction cost via changed transaction processes and related staffing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Organization focus and streamlining through participative reorganization model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800" dirty="0" smtClean="0">
                <a:latin typeface="Times New Roman" charset="0"/>
                <a:ea typeface="Times New Roman" charset="0"/>
                <a:cs typeface="Times New Roman" charset="0"/>
              </a:rPr>
              <a:t>Sustainable cash flow</a:t>
            </a:r>
            <a:endParaRPr lang="en-US" sz="1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2547877"/>
            <a:ext cx="2971800" cy="230832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The real value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Establishing performance management and monitoring frameworks to focus management attention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Helped to establish a performance based culture focused growth, development and cash flow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7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r>
              <a:rPr lang="mr-IN" dirty="0" smtClean="0"/>
              <a:t>…</a:t>
            </a:r>
            <a:r>
              <a:rPr lang="en-US" dirty="0" smtClean="0"/>
              <a:t>..Laser Technology company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855887"/>
            <a:ext cx="2286000" cy="427809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Situation: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Large multi market/application laser company spin out from large pharma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Cash flow insufficient to meet deal terms established by PE buyer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Wide range of performers/possibilities within the package of companies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Silicon  Valley mentality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5150" y="1978998"/>
            <a:ext cx="2476500" cy="403187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The usual work lead to good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Restructured holding company model into five separate operating businesses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Simplification and affordability frameworks led to total reduced cost of operations and created greater focus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Enhanced cash flow to close on deal with in three weeks of engagement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0" y="2225219"/>
            <a:ext cx="2971800" cy="353943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The real value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Transition to stand alone businesses accomplished in 6 month timeframe from plan created in 3 weeks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Created stand alone businesses with rational product sets- medical, construction, retail etc. to enable portfolio sales creating returns to investor while providing funds to nurture pharma related business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Focused businesses became more valuable as they streamlined, created more value and more cash flow</a:t>
            </a:r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28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r>
              <a:rPr lang="mr-IN" dirty="0" smtClean="0"/>
              <a:t>…</a:t>
            </a:r>
            <a:r>
              <a:rPr lang="en-US" dirty="0" smtClean="0"/>
              <a:t>..Plastics and rubber vertical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855887"/>
            <a:ext cx="2286000" cy="427809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Situation: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Helped to establish a platform for rollups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Research and strategic analysis pointed to certain segments of plastics and rubber companies aimed at aeronautical, automotive and Beauty spaces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Lead target identification and screening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Lead diligence efforts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7050" y="1990332"/>
            <a:ext cx="2857500" cy="427809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The usual work lead to good </a:t>
            </a: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Revamped diligence model focused on business matters first- followed by financial and legal diligence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Started with customer, product and market movements as highest hurdles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Rapid diligence decisions and refined investment hypothesis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>
                <a:latin typeface="Times New Roman" charset="0"/>
                <a:ea typeface="Times New Roman" charset="0"/>
                <a:cs typeface="Times New Roman" charset="0"/>
              </a:rPr>
              <a:t>Operational diligence focused on assessing hypothesis and risk/reward from that baseline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2133600"/>
            <a:ext cx="2971800" cy="332398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The real value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All transactions returned positive multiples on cash invested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Focused strategy from day one- as business focus and strategy was set early and implementation and monitoring happened simultaneously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New plans used as part of the vetting process for management team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Repurposed assets faster to create value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 smtClean="0">
                <a:latin typeface="Times New Roman" charset="0"/>
                <a:ea typeface="Times New Roman" charset="0"/>
                <a:cs typeface="Times New Roman" charset="0"/>
              </a:rPr>
              <a:t>Early capital investment was purposeful</a:t>
            </a:r>
          </a:p>
        </p:txBody>
      </p:sp>
    </p:spTree>
    <p:extLst>
      <p:ext uri="{BB962C8B-B14F-4D97-AF65-F5344CB8AC3E}">
        <p14:creationId xmlns:p14="http://schemas.microsoft.com/office/powerpoint/2010/main" val="176630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Pat McCormick</a:t>
            </a:r>
          </a:p>
          <a:p>
            <a:pPr marL="0" indent="0">
              <a:buNone/>
            </a:pPr>
            <a:r>
              <a:rPr lang="en-US" dirty="0" smtClean="0"/>
              <a:t>215.680.7331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pjm@pmccventures.com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hlinkClick r:id="rId3"/>
              </a:rPr>
              <a:t>pmccventures.com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hlinkClick r:id="rId4"/>
              </a:rPr>
              <a:t>pmccinteractive.com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E4EF-05AA-8245-BF03-63F2544F796B}" type="datetime1">
              <a:rPr lang="en-US" smtClean="0"/>
              <a:t>2/17/17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DFC2-7EDA-5D4D-8631-213B80F5343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3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 ppt with logo</Template>
  <TotalTime>1490</TotalTime>
  <Words>1125</Words>
  <Application>Microsoft Macintosh PowerPoint</Application>
  <PresentationFormat>On-screen Show (4:3)</PresentationFormat>
  <Paragraphs>190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ＭＳ Ｐゴシック</vt:lpstr>
      <vt:lpstr>Times New Roman</vt:lpstr>
      <vt:lpstr>Wingdings</vt:lpstr>
      <vt:lpstr>Arial</vt:lpstr>
      <vt:lpstr>Office Theme</vt:lpstr>
      <vt:lpstr>PowerPoint Presentation</vt:lpstr>
      <vt:lpstr>Our focus is simple</vt:lpstr>
      <vt:lpstr>We have broad and deep experiences and learning that combine to create unique vantage point and capability to help</vt:lpstr>
      <vt:lpstr>Over past 35 years we have observed similarities and differences in underperforming businesses… The conditions are usually the same, the capacity to deal with them are not…</vt:lpstr>
      <vt:lpstr>Our Private equity experience is deep, broad and cumulative- crossing industries, life cycles, range of performance and size</vt:lpstr>
      <vt:lpstr>The PMCC Ventures difference:</vt:lpstr>
      <vt:lpstr>Our role depends on the organization’s needs and the nature of the work to be done</vt:lpstr>
      <vt:lpstr>An example…..Wholesale Electrical Distribution </vt:lpstr>
      <vt:lpstr>An example…..Business to Business services</vt:lpstr>
      <vt:lpstr>An example…..Laser Technology company</vt:lpstr>
      <vt:lpstr>An example…..Plastics and rubber vertical</vt:lpstr>
      <vt:lpstr>Contact information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Everyone has them, most don’t want them…</dc:title>
  <dc:creator>PJM</dc:creator>
  <cp:lastModifiedBy>PJM</cp:lastModifiedBy>
  <cp:revision>35</cp:revision>
  <cp:lastPrinted>2017-01-31T20:55:54Z</cp:lastPrinted>
  <dcterms:created xsi:type="dcterms:W3CDTF">2017-01-15T15:22:25Z</dcterms:created>
  <dcterms:modified xsi:type="dcterms:W3CDTF">2017-02-17T16:46:21Z</dcterms:modified>
</cp:coreProperties>
</file>